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F5EEBC-2D5C-492B-9909-89DACADC5B12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un.olimpiada@yandex.r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864096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>
                <a:solidFill>
                  <a:srgbClr val="FF0000"/>
                </a:solidFill>
                <a:effectLst/>
              </a:rPr>
              <a:t>«Дорожная карта» для общеобразовательных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организаций при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организации участия обучающихся  в региональном этапе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всероссийской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олимпиады школьников (РЭО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)</a:t>
            </a:r>
            <a:br>
              <a:rPr lang="ru-RU" sz="18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410610"/>
              </p:ext>
            </p:extLst>
          </p:nvPr>
        </p:nvGraphicFramePr>
        <p:xfrm>
          <a:off x="467544" y="1268757"/>
          <a:ext cx="8424936" cy="4665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2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 выполнения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своевременной электронной регистрации участников РЭО в Единой системе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регистрации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 </a:t>
                      </a:r>
                      <a:r>
                        <a:rPr lang="ru-RU" sz="1800" dirty="0" smtClean="0">
                          <a:effectLst/>
                        </a:rPr>
                        <a:t>22.12.2023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Информирование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«Малая академия»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участниках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РЭО, приехавших из других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регионов РФ и зачисленных в ОО города Краснодара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 10 дней до начала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Издание приказа 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сопровождении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 ответственности за жизнь и здоровье участников РЭО в пути следования к местам проведения предметных олимпиад 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обратно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 3 дня до начала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Извещение МУ ДО «Малая академия» об отсутствии участников РЭО по уважительной причине (по состоянию здоровья). Отказ от участия должен быть оформлен заявлением родителей (законных представителей) с указанием причины на имя министра образования КК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позднее, чем за 1 день до олимпиады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1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864096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>
                <a:solidFill>
                  <a:srgbClr val="FF0000"/>
                </a:solidFill>
                <a:effectLst/>
              </a:rPr>
              <a:t>«Дорожная карта» для общеобразовательных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организаций при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организации участия обучающихся  в региональном этапе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всероссийской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олимпиады школьников (РЭО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)</a:t>
            </a:r>
            <a:br>
              <a:rPr lang="ru-RU" sz="18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52207"/>
              </p:ext>
            </p:extLst>
          </p:nvPr>
        </p:nvGraphicFramePr>
        <p:xfrm>
          <a:off x="683568" y="1268759"/>
          <a:ext cx="8208912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1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 выполнения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Обеспечение: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явки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участников РЭО в места проведения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олимпиады,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наличия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всех необходимых документов и материалов у участников олимпиады.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</a:t>
                      </a:r>
                      <a:r>
                        <a:rPr lang="ru-RU" sz="1800" dirty="0" smtClean="0">
                          <a:effectLst/>
                        </a:rPr>
                        <a:t>олимпиады к 7.45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наличия приказа о сопровождении в месте проведения олимпиады (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</a:rPr>
                        <a:t>оригинала, с подписью об ознакомлении и контактами ответственного лица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присутствия сопровождающих лиц в месте проведения олимпиады </a:t>
                      </a:r>
                      <a:r>
                        <a:rPr lang="ru-RU" sz="1800" u="sng" dirty="0">
                          <a:solidFill>
                            <a:srgbClr val="FF0000"/>
                          </a:solidFill>
                          <a:effectLst/>
                        </a:rPr>
                        <a:t>в течение всего времени </a:t>
                      </a:r>
                      <a:r>
                        <a:rPr lang="ru-RU" sz="1800" u="sng" dirty="0" smtClean="0">
                          <a:solidFill>
                            <a:srgbClr val="FF0000"/>
                          </a:solidFill>
                          <a:effectLst/>
                        </a:rPr>
                        <a:t>РЭО</a:t>
                      </a:r>
                      <a:endParaRPr lang="ru-RU" sz="1800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информационного сопровождения РЭО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Весь период проведения РЭО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 smtClean="0">
                <a:solidFill>
                  <a:srgbClr val="FF0000"/>
                </a:solidFill>
                <a:effectLst/>
              </a:rPr>
              <a:t>Необходимые документы и материалы участников РЭО на каждой предметной олимпиаде: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4541"/>
              </p:ext>
            </p:extLst>
          </p:nvPr>
        </p:nvGraphicFramePr>
        <p:xfrm>
          <a:off x="611560" y="1052736"/>
          <a:ext cx="8280920" cy="551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паспорт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свидетельство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 рождении (оригинал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справка с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вклеенной фотографией участника регионального этапа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олимпиады, выданная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ОО,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подписанная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руководителем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и заверенная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печатью (необходимо иметь участникам РЭО, участвующим в олимпиаде на основании свидетельства о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рождении и не достигшим 14 лет);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страховой медицинский полис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(оригинал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две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гелевые ручки с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СИНЕЙ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 пастой;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5. технические средства и материалы, необходимые для выполнения заданий (регламентируются отдельными информационными письмами за 1-3 дня до проведения каждой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олимпиады, рекомендации по проведению РЭО опубликованы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сайте ГБУ ДО КК «ЦРО»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http://www.crokk.ru/pages/olimp/russia/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справка (допуск) об отсутствии медицинских противопоказаний к участию в практическом туре олимпиады по ОБЖ и физической культуре, заверенная медицинским работником (в случае отсутствия справки (допуска) обучающиеся к участию в олимпиаде не допускаются);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средства индивидуальной защиты (при необходимости);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8. сменная обувь.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 smtClean="0">
                <a:solidFill>
                  <a:srgbClr val="FF0000"/>
                </a:solidFill>
                <a:effectLst/>
              </a:rPr>
              <a:t>Требования</a:t>
            </a:r>
            <a:r>
              <a:rPr lang="ru-RU" sz="1800" dirty="0">
                <a:solidFill>
                  <a:srgbClr val="FF0000"/>
                </a:solidFill>
                <a:effectLst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предъявляемые </a:t>
            </a:r>
            <a:r>
              <a:rPr lang="ru-RU" sz="1800" dirty="0">
                <a:solidFill>
                  <a:srgbClr val="FF0000"/>
                </a:solidFill>
                <a:effectLst/>
              </a:rPr>
              <a:t>к участникам 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РЭО</a:t>
            </a:r>
            <a:r>
              <a:rPr lang="ru-RU" sz="1800" dirty="0">
                <a:solidFill>
                  <a:srgbClr val="FF0000"/>
                </a:solidFill>
                <a:effectLst/>
              </a:rPr>
              <a:t/>
            </a:r>
            <a:br>
              <a:rPr lang="ru-RU" sz="1800" dirty="0">
                <a:solidFill>
                  <a:srgbClr val="FF0000"/>
                </a:solidFill>
                <a:effectLst/>
              </a:rPr>
            </a:b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70709"/>
              </p:ext>
            </p:extLst>
          </p:nvPr>
        </p:nvGraphicFramePr>
        <p:xfrm>
          <a:off x="323528" y="692696"/>
          <a:ext cx="8496944" cy="594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РЭО в дни проведения олимпиады: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должны прибыть в пункт проведения РЭО не менее чем за один час до начала проведения соответствующего тура олимпиады;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перед входом в пункт проведения РЭО, а также в аудиторию обязаны предъявить паспорт или свидетельство о рождении (оригинал);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могут взять с собой в аудиторию только очки (без футляра), две ручки с </a:t>
                      </a:r>
                      <a:r>
                        <a:rPr lang="ru-RU" sz="18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синими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чернилами, шоколад (при желании) и воду, а также канцелярские принадлежности и оборудование, которые установлены и разрешены требованиями ЦПМК;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Любому участнику РЭО во время проведения туров олимпиады категорически запрещается: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 брать в аудиторию и использовать свою бумагу, справочные материалы (словари, справочники, учебники и т.д.), мобильные телефоны, наручные смарт-часы (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диктофоны и любые другие технические средства, если иное не установлено требованиями; 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указывать на листах ответов и (или) черновиках свою фамилию, инициалы, делать рисунки или какие-либо иные отметки (в противном случае олимпиадная работа участника РЭО считается дешифрованной и не оценивается жюри РЭО);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82980"/>
              </p:ext>
            </p:extLst>
          </p:nvPr>
        </p:nvGraphicFramePr>
        <p:xfrm>
          <a:off x="611560" y="332656"/>
          <a:ext cx="8136904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Участник РЭО, выполнивший олимпиадные задания досрочно (до окончания времени, отведённого на проведение тура предметной олимпиады):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5.1.не вправе выходить за пределы пункта проведения РЭО до окончания предметной олимпиады;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ожидает окончания времени, отведенного на выполнение олимпиадных заданий предметной олимпиады, в специально отведенной для этих целей аудитории;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вправе вторично вернуться в аудиторию для продолжения выполнения олимпиадных заданий, для него соответствующая предметная олимпиада считается завершённой;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5.4.использовать в аудитории, предназначенной для ожидания времени, отведенного на выполнение олимпиадных заданий предметной олимпиады, мобильные телефоны, наручные смарт-часы (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и любые другие технические средства связи;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частник РЭО, нарушивший настоящие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требования, может быть удалён из аудитории и, таким образом, лишиться права на дальнейшее участие в РЭО по данному общеобразовательному предмету в текущем учебном году. 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476672"/>
            <a:ext cx="7380312" cy="4966295"/>
          </a:xfrm>
        </p:spPr>
        <p:txBody>
          <a:bodyPr/>
          <a:lstStyle/>
          <a:p>
            <a:pPr algn="l"/>
            <a:r>
              <a:rPr lang="ru-RU" dirty="0" smtClean="0"/>
              <a:t>График РЭ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07105"/>
              </p:ext>
            </p:extLst>
          </p:nvPr>
        </p:nvGraphicFramePr>
        <p:xfrm>
          <a:off x="395536" y="332656"/>
          <a:ext cx="8496946" cy="6186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86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РЭО</a:t>
                      </a:r>
                      <a:endParaRPr lang="ru-RU" sz="1400" b="1" kern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 олимпиады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РЭО</a:t>
                      </a:r>
                      <a:endParaRPr lang="ru-RU" sz="1400" b="1" kern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41" marR="4654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олимпиады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 олимпиады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Французский язык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 11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 3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Искусство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января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Итальянский язык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 7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Астрономия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января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Китайский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 7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Испанский язык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Екатерининская гимназия № 36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 16 января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Экология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 9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Немецкий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 12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 19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54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Информатика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 22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История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 24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Физическая культура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 17 февраля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МБОУ СОШ № 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 27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Право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февраля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Технология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 21 февраля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лицей № 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29, 30 января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 27 февраля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04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января, 1 февраля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МОУ гимназия № 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 29 февраля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300" dirty="0" smtClean="0">
                <a:effectLst/>
              </a:rPr>
              <a:t>Информация об участии в РЭ ВсОШ обучающихся, находящихся во время проведения олимпиады в ОЦ «Сириус» или МДЦ «Артек»</a:t>
            </a:r>
            <a:br>
              <a:rPr lang="ru-RU" sz="1300" dirty="0" smtClean="0">
                <a:effectLst/>
              </a:rPr>
            </a:b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 smtClean="0">
                <a:effectLst/>
              </a:rPr>
              <a:t>Сведения </a:t>
            </a:r>
            <a:r>
              <a:rPr lang="ru-RU" sz="1200" dirty="0">
                <a:effectLst/>
              </a:rPr>
              <a:t>о школьниках, для которых необходимо будет организовать олимпиады на базе ОЦ «Сириус» и МДЦ «Артек», </a:t>
            </a:r>
            <a:r>
              <a:rPr lang="ru-RU" sz="1200" dirty="0" smtClean="0">
                <a:effectLst/>
              </a:rPr>
              <a:t>предоставляются в </a:t>
            </a:r>
            <a:r>
              <a:rPr lang="ru-RU" sz="1200" dirty="0">
                <a:effectLst/>
              </a:rPr>
              <a:t>МУ ДО «Малая академия» ЗАБЛАГОВРЕМЕННО </a:t>
            </a: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 smtClean="0">
                <a:effectLst/>
              </a:rPr>
              <a:t>(</a:t>
            </a:r>
            <a:r>
              <a:rPr lang="ru-RU" sz="1200" dirty="0">
                <a:solidFill>
                  <a:srgbClr val="0070C0"/>
                </a:solidFill>
                <a:effectLst/>
                <a:hlinkClick r:id="rId2"/>
              </a:rPr>
              <a:t>mun.olimpiada@yandex.ru</a:t>
            </a:r>
            <a:r>
              <a:rPr lang="ru-RU" sz="1200" dirty="0">
                <a:effectLst/>
              </a:rPr>
              <a:t>, </a:t>
            </a:r>
            <a:r>
              <a:rPr lang="ru-RU" sz="1200" dirty="0" smtClean="0">
                <a:effectLst/>
              </a:rPr>
              <a:t>или тел</a:t>
            </a:r>
            <a:r>
              <a:rPr lang="ru-RU" sz="1200" dirty="0">
                <a:effectLst/>
              </a:rPr>
              <a:t>. </a:t>
            </a:r>
            <a:r>
              <a:rPr lang="ru-RU" sz="1200" dirty="0" smtClean="0">
                <a:effectLst/>
              </a:rPr>
              <a:t>8-918-246-22-11)</a:t>
            </a:r>
            <a:endParaRPr lang="ru-RU" sz="11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547664"/>
            <a:ext cx="3994776" cy="3474720"/>
          </a:xfrm>
        </p:spPr>
        <p:txBody>
          <a:bodyPr>
            <a:noAutofit/>
          </a:bodyPr>
          <a:lstStyle/>
          <a:p>
            <a:r>
              <a:rPr lang="ru-RU" sz="1200" b="1" u="sng" dirty="0"/>
              <a:t>ОЦ «Сириус» </a:t>
            </a:r>
            <a:r>
              <a:rPr lang="ru-RU" sz="1200" dirty="0"/>
              <a:t>организует проведение РЭ ВсОШ только по предметам: </a:t>
            </a:r>
          </a:p>
          <a:p>
            <a:r>
              <a:rPr lang="ru-RU" sz="1200" dirty="0"/>
              <a:t>1.французский язык (10, 11 января), </a:t>
            </a:r>
          </a:p>
          <a:p>
            <a:r>
              <a:rPr lang="ru-RU" sz="1200" dirty="0"/>
              <a:t>2. искусство (МХК) (12 января), </a:t>
            </a:r>
          </a:p>
          <a:p>
            <a:r>
              <a:rPr lang="ru-RU" sz="1200" dirty="0"/>
              <a:t>3. астрономия (13 января), </a:t>
            </a:r>
          </a:p>
          <a:p>
            <a:r>
              <a:rPr lang="ru-RU" sz="1200" dirty="0"/>
              <a:t>4. испанский язык (15,16 января), </a:t>
            </a:r>
          </a:p>
          <a:p>
            <a:r>
              <a:rPr lang="ru-RU" sz="1200" dirty="0"/>
              <a:t>5. русский язык (17 января), </a:t>
            </a:r>
          </a:p>
          <a:p>
            <a:r>
              <a:rPr lang="ru-RU" sz="1200" dirty="0"/>
              <a:t>6. информатика (20, 22 января), </a:t>
            </a:r>
          </a:p>
          <a:p>
            <a:r>
              <a:rPr lang="ru-RU" sz="1200" dirty="0"/>
              <a:t>7. история (23, 24 января), </a:t>
            </a:r>
          </a:p>
          <a:p>
            <a:r>
              <a:rPr lang="ru-RU" sz="1200" dirty="0"/>
              <a:t>8. экономика (26 января), </a:t>
            </a:r>
          </a:p>
          <a:p>
            <a:r>
              <a:rPr lang="ru-RU" sz="1200" dirty="0"/>
              <a:t>9. математика (31 января, 1 февраля), </a:t>
            </a:r>
          </a:p>
          <a:p>
            <a:r>
              <a:rPr lang="ru-RU" sz="1200" dirty="0"/>
              <a:t>10. обществознание (2, 3 февраля), </a:t>
            </a:r>
          </a:p>
          <a:p>
            <a:r>
              <a:rPr lang="ru-RU" sz="1200" dirty="0"/>
              <a:t>11. итальянский язык, китайский язык (6, 7 февраля), </a:t>
            </a:r>
          </a:p>
          <a:p>
            <a:r>
              <a:rPr lang="ru-RU" sz="1200" dirty="0"/>
              <a:t>12. экология (8, 9 февраля), </a:t>
            </a:r>
          </a:p>
          <a:p>
            <a:r>
              <a:rPr lang="ru-RU" sz="1200" dirty="0"/>
              <a:t>13. немецкий язык (10, 12 февраля), </a:t>
            </a:r>
          </a:p>
          <a:p>
            <a:r>
              <a:rPr lang="ru-RU" sz="1200" dirty="0"/>
              <a:t>14. литература (13 февраля), </a:t>
            </a:r>
          </a:p>
          <a:p>
            <a:r>
              <a:rPr lang="ru-RU" sz="1200" dirty="0"/>
              <a:t>15. география (15 февраля), </a:t>
            </a:r>
          </a:p>
          <a:p>
            <a:r>
              <a:rPr lang="ru-RU" sz="1200" dirty="0"/>
              <a:t>16. право (19 февраля), </a:t>
            </a:r>
          </a:p>
          <a:p>
            <a:r>
              <a:rPr lang="ru-RU" sz="1200" dirty="0"/>
              <a:t>17. английский язык (26, 27 февраля)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534328" y="1547664"/>
            <a:ext cx="4142128" cy="3474720"/>
          </a:xfrm>
        </p:spPr>
        <p:txBody>
          <a:bodyPr>
            <a:noAutofit/>
          </a:bodyPr>
          <a:lstStyle/>
          <a:p>
            <a:r>
              <a:rPr lang="ru-RU" sz="1100" b="1" u="sng" dirty="0"/>
              <a:t>МДЦ «Артек»</a:t>
            </a:r>
            <a:r>
              <a:rPr lang="ru-RU" sz="1100" dirty="0"/>
              <a:t> организует проведение РЭ ВсОШ только по предметам: </a:t>
            </a:r>
          </a:p>
          <a:p>
            <a:r>
              <a:rPr lang="ru-RU" sz="1100" dirty="0"/>
              <a:t>1. французский язык (10, 11 января), </a:t>
            </a:r>
          </a:p>
          <a:p>
            <a:r>
              <a:rPr lang="ru-RU" sz="1100" dirty="0"/>
              <a:t>2. искусство (МХК) (12 января), </a:t>
            </a:r>
          </a:p>
          <a:p>
            <a:r>
              <a:rPr lang="ru-RU" sz="1100" dirty="0"/>
              <a:t>3. астрономия (13 января), </a:t>
            </a:r>
          </a:p>
          <a:p>
            <a:r>
              <a:rPr lang="ru-RU" sz="1100" dirty="0"/>
              <a:t>4. испанский язык (15,16 января), </a:t>
            </a:r>
          </a:p>
          <a:p>
            <a:r>
              <a:rPr lang="ru-RU" sz="1100" dirty="0"/>
              <a:t>5. русский язык (17 января), </a:t>
            </a:r>
          </a:p>
          <a:p>
            <a:r>
              <a:rPr lang="ru-RU" sz="1100" dirty="0"/>
              <a:t>6. химия (18, 19 января), </a:t>
            </a:r>
          </a:p>
          <a:p>
            <a:r>
              <a:rPr lang="ru-RU" sz="1100" dirty="0"/>
              <a:t>7. информатика (20, 22 января), </a:t>
            </a:r>
          </a:p>
          <a:p>
            <a:r>
              <a:rPr lang="ru-RU" sz="1100" dirty="0"/>
              <a:t>8. история (23, 24 января), </a:t>
            </a:r>
          </a:p>
          <a:p>
            <a:r>
              <a:rPr lang="ru-RU" sz="1100" dirty="0"/>
              <a:t>9. биология (25, 27 января), </a:t>
            </a:r>
          </a:p>
          <a:p>
            <a:r>
              <a:rPr lang="ru-RU" sz="1100" dirty="0"/>
              <a:t>10. экономика (26 января), </a:t>
            </a:r>
          </a:p>
          <a:p>
            <a:r>
              <a:rPr lang="ru-RU" sz="1100" dirty="0"/>
              <a:t>11. физика (29, 30 января), </a:t>
            </a:r>
          </a:p>
          <a:p>
            <a:r>
              <a:rPr lang="ru-RU" sz="1100" dirty="0"/>
              <a:t>12. математика (31 января, 1 февраля), </a:t>
            </a:r>
          </a:p>
          <a:p>
            <a:r>
              <a:rPr lang="ru-RU" sz="1100" dirty="0"/>
              <a:t>13. обществознание (2, 3 февраля), </a:t>
            </a:r>
          </a:p>
          <a:p>
            <a:r>
              <a:rPr lang="ru-RU" sz="1100" dirty="0"/>
              <a:t>14. итальянский язык, китайский язык (6, 7 февраля), </a:t>
            </a:r>
          </a:p>
          <a:p>
            <a:r>
              <a:rPr lang="ru-RU" sz="1100" dirty="0"/>
              <a:t>15. экология (8, 9 февраля), </a:t>
            </a:r>
          </a:p>
          <a:p>
            <a:r>
              <a:rPr lang="ru-RU" sz="1100" dirty="0"/>
              <a:t>16. немецкий язык (10, 12 февраля), </a:t>
            </a:r>
          </a:p>
          <a:p>
            <a:r>
              <a:rPr lang="ru-RU" sz="1100" dirty="0"/>
              <a:t>17. литература (13 февраля), </a:t>
            </a:r>
          </a:p>
          <a:p>
            <a:r>
              <a:rPr lang="ru-RU" sz="1100" dirty="0"/>
              <a:t>18. география (15 февраля), </a:t>
            </a:r>
          </a:p>
          <a:p>
            <a:r>
              <a:rPr lang="ru-RU" sz="1100" dirty="0"/>
              <a:t>19. право (19 февраля), </a:t>
            </a:r>
          </a:p>
          <a:p>
            <a:r>
              <a:rPr lang="ru-RU" sz="1100" dirty="0"/>
              <a:t>20. английский язык (26, 27 февраля).</a:t>
            </a:r>
          </a:p>
        </p:txBody>
      </p:sp>
    </p:spTree>
    <p:extLst>
      <p:ext uri="{BB962C8B-B14F-4D97-AF65-F5344CB8AC3E}">
        <p14:creationId xmlns:p14="http://schemas.microsoft.com/office/powerpoint/2010/main" val="38233665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916</TotalTime>
  <Words>1353</Words>
  <Application>Microsoft Office PowerPoint</Application>
  <PresentationFormat>Экран (4:3)</PresentationFormat>
  <Paragraphs>196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Georgia</vt:lpstr>
      <vt:lpstr>Times New Roman</vt:lpstr>
      <vt:lpstr>Trebuchet MS</vt:lpstr>
      <vt:lpstr>Воздушный поток</vt:lpstr>
      <vt:lpstr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vt:lpstr>
      <vt:lpstr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vt:lpstr>
      <vt:lpstr>Необходимые документы и материалы участников РЭО на каждой предметной олимпиаде:  </vt:lpstr>
      <vt:lpstr>Требования, предъявляемые к участникам  РЭО   </vt:lpstr>
      <vt:lpstr> </vt:lpstr>
      <vt:lpstr>График РЭ</vt:lpstr>
      <vt:lpstr>Информация об участии в РЭ ВсОШ обучающихся, находящихся во время проведения олимпиады в ОЦ «Сириус» или МДЦ «Артек»  Сведения о школьниках, для которых необходимо будет организовать олимпиады на базе ОЦ «Сириус» и МДЦ «Артек», предоставляются в МУ ДО «Малая академия» ЗАБЛАГОВРЕМЕННО  (mun.olimpiada@yandex.ru, или тел. 8-918-246-22-11)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dc:title>
  <dc:creator>Екатерина Городничая</dc:creator>
  <cp:lastModifiedBy>Екатерина Городничая</cp:lastModifiedBy>
  <cp:revision>32</cp:revision>
  <dcterms:created xsi:type="dcterms:W3CDTF">2020-12-18T15:04:22Z</dcterms:created>
  <dcterms:modified xsi:type="dcterms:W3CDTF">2023-12-22T14:12:11Z</dcterms:modified>
</cp:coreProperties>
</file>